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7" r:id="rId4"/>
    <p:sldId id="260" r:id="rId5"/>
    <p:sldId id="273" r:id="rId6"/>
    <p:sldId id="274" r:id="rId7"/>
    <p:sldId id="275" r:id="rId8"/>
    <p:sldId id="271" r:id="rId9"/>
    <p:sldId id="259" r:id="rId10"/>
    <p:sldId id="276" r:id="rId11"/>
    <p:sldId id="261" r:id="rId12"/>
    <p:sldId id="272" r:id="rId13"/>
    <p:sldId id="270" r:id="rId14"/>
    <p:sldId id="262" r:id="rId15"/>
    <p:sldId id="263" r:id="rId16"/>
    <p:sldId id="264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3" r:id="rId25"/>
    <p:sldId id="265" r:id="rId26"/>
    <p:sldId id="285" r:id="rId27"/>
    <p:sldId id="286" r:id="rId28"/>
    <p:sldId id="266" r:id="rId29"/>
    <p:sldId id="267" r:id="rId30"/>
    <p:sldId id="287" r:id="rId31"/>
    <p:sldId id="288" r:id="rId32"/>
    <p:sldId id="289" r:id="rId33"/>
    <p:sldId id="26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616" autoAdjust="0"/>
  </p:normalViewPr>
  <p:slideViewPr>
    <p:cSldViewPr snapToGrid="0">
      <p:cViewPr varScale="1">
        <p:scale>
          <a:sx n="69" d="100"/>
          <a:sy n="69" d="100"/>
        </p:scale>
        <p:origin x="9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470E9-7546-4AFE-81D4-AC1355E6F7A3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9EC06-782C-4413-B977-0D9E981D9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8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6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75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13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02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508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44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백그라운드를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8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74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1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2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519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1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FE971-881F-4A97-90E4-DA5B45957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F1164-FE17-4AF4-A365-C541A360C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1127B-8551-4806-90C9-6A24E8B7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E272-E738-477C-B221-2ECE2B348051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B1A9A-4D11-48AA-966C-34D697FA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86B3A-49E9-420B-9163-AE893659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6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3CD12-2799-4744-B81B-9FDB4E2D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F5BD9D-E797-4414-8425-331D837AD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D21B5-44C8-40F1-BA0E-B771922F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7FB2-DE1E-4FF2-9588-7B2A9B31AD4A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A11BB-80CC-49F3-9CBE-A5504CC47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BB9DC-C37F-4EE8-A019-F733C6EB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8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07D347-3AED-447C-A9C4-A0D98A0E3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99D84-58FB-49DB-BD16-6C7AC335D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5BFF17-64D0-4A72-A112-C75AB465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6081-183F-4E50-8486-D8E6260BC6DF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36E4B-F4D1-44BE-A18F-9DA54A15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441F8-277A-4463-AD51-C668E6F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8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D70A-3AC3-4DEB-9F0A-0C3E08CD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9793C-CF3D-49E5-9471-B1B9E848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6EEC6-061F-4B7F-9114-2DE71E2F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1B85-33B4-4CA6-AC9D-9E9B419406DF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ED98F-59A3-4C1B-957F-902EA092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4197A-C5DF-4606-9AE0-DF587345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11ECB-53EA-4506-943B-C77B43F38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92617-0048-43BB-B5C4-2585FE39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2A461-9E9D-4F5C-A9A6-6E2B4806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0BC4-C036-4973-9874-7F2F3F23694B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55F97-CFD7-4E57-AF45-DE2C5CAE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5A644-359F-418F-8010-370A58BB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6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2DDB4-5CB1-4D35-8A28-4C2C5D5D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5C8B8-D0D9-47D4-90CD-88D9EA1E8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B1509-9788-497D-8DCD-2213856EA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34F53-7E06-474D-A580-4DE4CD3C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2F07-497C-467E-8851-C7D5C8F3321F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0F28C8-0E10-4FA9-BF05-434005AA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3A5EA-529F-45AB-A483-E4259A6F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6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3A816-D4EF-42C9-B533-A7067852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EDE2A-C11E-43E0-A3F3-0C529BD8B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AB99B-B713-48F5-B85C-0059D04E5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DA395F-4CEC-408E-83E2-DB5590CD9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D92F47-18C0-4BF9-B49B-E67E661C5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BCDA6D-D227-4E5B-956C-1715F4BB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0BDD0-C41A-412F-962F-37366B75A720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2ADCF7-56E9-409E-89D7-4EAAED51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BACE45-3BA1-4D03-B3A3-1A485826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1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2FF24-07D5-42DE-A06C-FD6EE956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A71BDD-43EF-4820-8045-DEC779F8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EADA-2346-4284-A190-0CD2EB96A297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225986-80C4-4198-8C88-1DE4FCC3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1AF215-7848-4485-ABDE-F6DCA3FA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0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5CA05A-CF87-4266-907A-DDBD1290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4970-1E7E-4675-880E-151094339CCB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7EDC4-A5EB-4267-93D2-A2F33684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16006-F55E-4DAA-8140-8D404186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0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63C57-6872-4AF6-B2E0-26024EF9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E3EF3-F2C0-445C-B1BC-523357D1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C923C7-4F9A-4DC6-A9EE-94A35E98A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4423F7-DA7F-43FF-8C02-EBC6D788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88CA-0399-4D6F-93CB-42CD8CD4D1CB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2167DE-D450-4348-8D32-20FF27CD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69C4FF-A48B-4DA3-A789-891FD2C1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0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E1120-5730-4DA1-93F6-4FE8F9D3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88209E-CEAB-4019-88B2-BD2635797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7DB68-45E2-4205-B134-F5E3A7901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685726-175E-47B7-9280-594F6B84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0AE2-E114-4B56-8F0B-DCF8245C1D7D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309E25-06C8-4DDC-846A-6D9E7F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0B89EE-5AD9-4C5C-9D62-EB9B87B7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5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A1AC7-931A-4B62-8065-FD929F8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283D8F-7BF8-4E7E-900D-37396D867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9DC58-3195-4E0A-9975-9125EC226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4724D-074E-4890-A7CA-D4BA70009C2B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55337-AE3B-4EF3-9219-793D47D7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6667C-5ACE-4D32-91F6-180C6696D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95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332" y="1919318"/>
            <a:ext cx="9144000" cy="2387600"/>
          </a:xfrm>
        </p:spPr>
        <p:txBody>
          <a:bodyPr/>
          <a:lstStyle/>
          <a:p>
            <a:r>
              <a:rPr lang="en-US" altLang="ko-KR" dirty="0" err="1"/>
              <a:t>StyleCLIP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661D-8907-4EC3-A67A-0596AB46F41E}"/>
              </a:ext>
            </a:extLst>
          </p:cNvPr>
          <p:cNvSpPr txBox="1"/>
          <p:nvPr/>
        </p:nvSpPr>
        <p:spPr>
          <a:xfrm>
            <a:off x="3248638" y="350218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6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541520" y="6505446"/>
            <a:ext cx="6974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91903-3021-49CB-B01F-FB6D0193A709}"/>
              </a:ext>
            </a:extLst>
          </p:cNvPr>
          <p:cNvSpPr txBox="1"/>
          <p:nvPr/>
        </p:nvSpPr>
        <p:spPr>
          <a:xfrm>
            <a:off x="4431834" y="2896683"/>
            <a:ext cx="3328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000" b="1" i="0" dirty="0">
                <a:solidFill>
                  <a:srgbClr val="212529"/>
                </a:solidFill>
                <a:effectLst/>
                <a:latin typeface="+mj-lt"/>
              </a:rPr>
              <a:t>introduction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921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22800" y="6505446"/>
            <a:ext cx="6893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61F66-ED2E-4D7C-B296-82A19C676338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Introduction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F9C7D-C4D3-4632-9D70-4ECFB5C9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64" y="995533"/>
            <a:ext cx="10161779" cy="37524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FB4064C-AEEC-423C-A061-9CBC40B5EE01}"/>
              </a:ext>
            </a:extLst>
          </p:cNvPr>
          <p:cNvSpPr/>
          <p:nvPr/>
        </p:nvSpPr>
        <p:spPr>
          <a:xfrm>
            <a:off x="1461852" y="4421376"/>
            <a:ext cx="1075864" cy="232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AD3966-CDB8-4E38-B587-5B50E441525B}"/>
              </a:ext>
            </a:extLst>
          </p:cNvPr>
          <p:cNvSpPr/>
          <p:nvPr/>
        </p:nvSpPr>
        <p:spPr>
          <a:xfrm>
            <a:off x="4717047" y="4419664"/>
            <a:ext cx="1348129" cy="232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FECD50-6D23-48AD-AAFF-98A0E1D3F949}"/>
              </a:ext>
            </a:extLst>
          </p:cNvPr>
          <p:cNvSpPr/>
          <p:nvPr/>
        </p:nvSpPr>
        <p:spPr>
          <a:xfrm>
            <a:off x="8444875" y="4417952"/>
            <a:ext cx="606657" cy="232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4ECF1-C8BD-48CD-8B08-7C2E1D921733}"/>
              </a:ext>
            </a:extLst>
          </p:cNvPr>
          <p:cNvSpPr txBox="1"/>
          <p:nvPr/>
        </p:nvSpPr>
        <p:spPr>
          <a:xfrm>
            <a:off x="1461852" y="5175462"/>
            <a:ext cx="1008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StyleGAN2 </a:t>
            </a:r>
            <a:r>
              <a:rPr lang="ko-KR" altLang="en-US" dirty="0"/>
              <a:t>에서는 특징들을 분리하는데 하나하나 사람이 일일이 값을 </a:t>
            </a:r>
            <a:r>
              <a:rPr lang="ko-KR" altLang="en-US" dirty="0" err="1"/>
              <a:t>찾아내야함</a:t>
            </a:r>
            <a:r>
              <a:rPr lang="ko-KR" altLang="en-US" dirty="0"/>
              <a:t>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6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93920" y="6505446"/>
            <a:ext cx="6822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392815-B963-48AC-9382-0C6D0B0D5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6" y="1127249"/>
            <a:ext cx="11188700" cy="499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4343D7-13A0-403C-8920-F44F5E05B39C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92554-D545-4AC0-B8F3-C535D0580897}"/>
              </a:ext>
            </a:extLst>
          </p:cNvPr>
          <p:cNvSpPr txBox="1"/>
          <p:nvPr/>
        </p:nvSpPr>
        <p:spPr>
          <a:xfrm>
            <a:off x="1266738" y="1026980"/>
            <a:ext cx="60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StyleCLIP</a:t>
            </a:r>
            <a:r>
              <a:rPr lang="en-US" altLang="ko-KR" b="1" dirty="0"/>
              <a:t>(StyleGAN2</a:t>
            </a:r>
            <a:r>
              <a:rPr lang="ko-KR" altLang="en-US" b="1" dirty="0"/>
              <a:t> </a:t>
            </a:r>
            <a:r>
              <a:rPr lang="en-US" altLang="ko-KR" b="1" dirty="0"/>
              <a:t>+</a:t>
            </a:r>
            <a:r>
              <a:rPr lang="ko-KR" altLang="en-US" b="1" dirty="0"/>
              <a:t> </a:t>
            </a:r>
            <a:r>
              <a:rPr lang="en-US" altLang="ko-KR" b="1" dirty="0"/>
              <a:t>CLIP)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9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43120" y="6505446"/>
            <a:ext cx="687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61F66-ED2E-4D7C-B296-82A19C676338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Introduction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97CC3C-5C20-44E8-B0ED-6D2E2D4F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8" y="1252233"/>
            <a:ext cx="11955543" cy="43535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D8AB70-4B75-4C54-808A-AD9773A7BB04}"/>
              </a:ext>
            </a:extLst>
          </p:cNvPr>
          <p:cNvSpPr/>
          <p:nvPr/>
        </p:nvSpPr>
        <p:spPr>
          <a:xfrm>
            <a:off x="10595295" y="1015068"/>
            <a:ext cx="1526797" cy="70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08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43120" y="6505446"/>
            <a:ext cx="687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C70B1-C09B-4D1D-AD10-6775B92BBD2B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Latent Optimization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1B173-29F0-4370-9A22-C8E4F766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6" y="1369907"/>
            <a:ext cx="10572579" cy="4885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906A73-61F3-4FFF-BA9D-C0BA8F133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36690E-2284-4DEB-8D0D-0572EDD48B98}"/>
              </a:ext>
            </a:extLst>
          </p:cNvPr>
          <p:cNvSpPr/>
          <p:nvPr/>
        </p:nvSpPr>
        <p:spPr>
          <a:xfrm>
            <a:off x="6844111" y="676797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9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582160" y="6505446"/>
            <a:ext cx="6933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47F46-8155-42F8-BBC5-2C8D75AB6F67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Latent Mapper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676DF0-5A62-4467-8A78-2F404857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74" y="1374813"/>
            <a:ext cx="10535816" cy="51306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74893A7-F9BC-4B52-BBB8-4ACBBA32CBDD}"/>
              </a:ext>
            </a:extLst>
          </p:cNvPr>
          <p:cNvSpPr/>
          <p:nvPr/>
        </p:nvSpPr>
        <p:spPr>
          <a:xfrm>
            <a:off x="9670695" y="964734"/>
            <a:ext cx="1526797" cy="704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51975B-58A8-4B5A-9B38-04A853B40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7B27F0-0F43-4E3A-9AB5-3586D0040EE8}"/>
              </a:ext>
            </a:extLst>
          </p:cNvPr>
          <p:cNvSpPr/>
          <p:nvPr/>
        </p:nvSpPr>
        <p:spPr>
          <a:xfrm>
            <a:off x="6854385" y="892553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3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43120" y="6505446"/>
            <a:ext cx="687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130AE-0DEF-4593-AB0E-0133428399F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Global Directions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1D59-23B7-4097-9169-B46272C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0C84-6D9A-4290-8D5A-55251AD19C4F}"/>
              </a:ext>
            </a:extLst>
          </p:cNvPr>
          <p:cNvSpPr/>
          <p:nvPr/>
        </p:nvSpPr>
        <p:spPr>
          <a:xfrm>
            <a:off x="6854385" y="1118581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91D421-545E-4616-8836-8E95D9F97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738" y="1429226"/>
            <a:ext cx="8899133" cy="47652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6EF-84D2-4360-B134-36909E55FA53}"/>
              </a:ext>
            </a:extLst>
          </p:cNvPr>
          <p:cNvSpPr/>
          <p:nvPr/>
        </p:nvSpPr>
        <p:spPr>
          <a:xfrm>
            <a:off x="9277564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9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12640" y="6505446"/>
            <a:ext cx="6903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130AE-0DEF-4593-AB0E-0133428399F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Global Directions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1D59-23B7-4097-9169-B46272C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0C84-6D9A-4290-8D5A-55251AD19C4F}"/>
              </a:ext>
            </a:extLst>
          </p:cNvPr>
          <p:cNvSpPr/>
          <p:nvPr/>
        </p:nvSpPr>
        <p:spPr>
          <a:xfrm>
            <a:off x="6854385" y="1118581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6EF-84D2-4360-B134-36909E55FA53}"/>
              </a:ext>
            </a:extLst>
          </p:cNvPr>
          <p:cNvSpPr/>
          <p:nvPr/>
        </p:nvSpPr>
        <p:spPr>
          <a:xfrm>
            <a:off x="9277564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21D006-8490-4D75-84D7-CEA7760F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473" y="1585274"/>
            <a:ext cx="8719471" cy="47048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D7DF1-47B9-4550-B7BB-5CD4717A0DD3}"/>
              </a:ext>
            </a:extLst>
          </p:cNvPr>
          <p:cNvSpPr/>
          <p:nvPr/>
        </p:nvSpPr>
        <p:spPr>
          <a:xfrm>
            <a:off x="9429964" y="15223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0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582160" y="6505446"/>
            <a:ext cx="6933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130AE-0DEF-4593-AB0E-0133428399F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Global Directions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1D59-23B7-4097-9169-B46272C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0C84-6D9A-4290-8D5A-55251AD19C4F}"/>
              </a:ext>
            </a:extLst>
          </p:cNvPr>
          <p:cNvSpPr/>
          <p:nvPr/>
        </p:nvSpPr>
        <p:spPr>
          <a:xfrm>
            <a:off x="6854385" y="1118581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6EF-84D2-4360-B134-36909E55FA53}"/>
              </a:ext>
            </a:extLst>
          </p:cNvPr>
          <p:cNvSpPr/>
          <p:nvPr/>
        </p:nvSpPr>
        <p:spPr>
          <a:xfrm>
            <a:off x="9277564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37B1F4-E01E-4C15-A7ED-41951FABF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219" y="1379125"/>
            <a:ext cx="8400087" cy="50246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CBBDE-8986-4BBB-B389-F005CAA51C86}"/>
              </a:ext>
            </a:extLst>
          </p:cNvPr>
          <p:cNvSpPr/>
          <p:nvPr/>
        </p:nvSpPr>
        <p:spPr>
          <a:xfrm>
            <a:off x="9465741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25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22800" y="6505446"/>
            <a:ext cx="6893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130AE-0DEF-4593-AB0E-0133428399F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Global Directions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1D59-23B7-4097-9169-B46272C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0C84-6D9A-4290-8D5A-55251AD19C4F}"/>
              </a:ext>
            </a:extLst>
          </p:cNvPr>
          <p:cNvSpPr/>
          <p:nvPr/>
        </p:nvSpPr>
        <p:spPr>
          <a:xfrm>
            <a:off x="6854385" y="1118581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6EF-84D2-4360-B134-36909E55FA53}"/>
              </a:ext>
            </a:extLst>
          </p:cNvPr>
          <p:cNvSpPr/>
          <p:nvPr/>
        </p:nvSpPr>
        <p:spPr>
          <a:xfrm>
            <a:off x="9277564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AE4435-BB82-4932-9353-58AD3BAA6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79" y="1420933"/>
            <a:ext cx="6969442" cy="503348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0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6169" y="2308775"/>
            <a:ext cx="4731391" cy="2265027"/>
          </a:xfrm>
        </p:spPr>
        <p:txBody>
          <a:bodyPr>
            <a:normAutofit/>
          </a:bodyPr>
          <a:lstStyle/>
          <a:p>
            <a:r>
              <a:rPr lang="en-US" altLang="ko-KR" dirty="0"/>
              <a:t>Index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661D-8907-4EC3-A67A-0596AB46F41E}"/>
              </a:ext>
            </a:extLst>
          </p:cNvPr>
          <p:cNvSpPr txBox="1"/>
          <p:nvPr/>
        </p:nvSpPr>
        <p:spPr>
          <a:xfrm>
            <a:off x="4216400" y="6513248"/>
            <a:ext cx="7207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7738E0-F876-474B-AB8D-0BAB4A10AFB1}"/>
              </a:ext>
            </a:extLst>
          </p:cNvPr>
          <p:cNvCxnSpPr>
            <a:cxnSpLocks/>
          </p:cNvCxnSpPr>
          <p:nvPr/>
        </p:nvCxnSpPr>
        <p:spPr>
          <a:xfrm>
            <a:off x="3833768" y="861673"/>
            <a:ext cx="0" cy="515922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8E7EB9-A243-41D6-ACDF-34575F36376B}"/>
              </a:ext>
            </a:extLst>
          </p:cNvPr>
          <p:cNvSpPr txBox="1"/>
          <p:nvPr/>
        </p:nvSpPr>
        <p:spPr>
          <a:xfrm>
            <a:off x="4462943" y="255802"/>
            <a:ext cx="609460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Background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Introduction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Latent Optimization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Latent Mapper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Global Directions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Comparisons and Evaluation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Limitation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/>
              <a:t>Conclusions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9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43120" y="6505446"/>
            <a:ext cx="687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130AE-0DEF-4593-AB0E-0133428399F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Global Directions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1D59-23B7-4097-9169-B46272C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0C84-6D9A-4290-8D5A-55251AD19C4F}"/>
              </a:ext>
            </a:extLst>
          </p:cNvPr>
          <p:cNvSpPr/>
          <p:nvPr/>
        </p:nvSpPr>
        <p:spPr>
          <a:xfrm>
            <a:off x="6854385" y="1118581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6EF-84D2-4360-B134-36909E55FA53}"/>
              </a:ext>
            </a:extLst>
          </p:cNvPr>
          <p:cNvSpPr/>
          <p:nvPr/>
        </p:nvSpPr>
        <p:spPr>
          <a:xfrm>
            <a:off x="9277564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E9188-8575-4F05-B41C-9A2C9716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11" y="1429899"/>
            <a:ext cx="10234987" cy="507554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F3AAD8-1375-455B-9622-1FB1313D8B1E}"/>
              </a:ext>
            </a:extLst>
          </p:cNvPr>
          <p:cNvSpPr/>
          <p:nvPr/>
        </p:nvSpPr>
        <p:spPr>
          <a:xfrm>
            <a:off x="9554966" y="1400323"/>
            <a:ext cx="1326732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32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22800" y="6505446"/>
            <a:ext cx="6893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130AE-0DEF-4593-AB0E-0133428399F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Global Directions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1D59-23B7-4097-9169-B46272C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0C84-6D9A-4290-8D5A-55251AD19C4F}"/>
              </a:ext>
            </a:extLst>
          </p:cNvPr>
          <p:cNvSpPr/>
          <p:nvPr/>
        </p:nvSpPr>
        <p:spPr>
          <a:xfrm>
            <a:off x="6854385" y="1118581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6EF-84D2-4360-B134-36909E55FA53}"/>
              </a:ext>
            </a:extLst>
          </p:cNvPr>
          <p:cNvSpPr/>
          <p:nvPr/>
        </p:nvSpPr>
        <p:spPr>
          <a:xfrm>
            <a:off x="9277564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BCF03E-A0CC-4DFD-B97F-9DD3C499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5" y="1556764"/>
            <a:ext cx="8402601" cy="487917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95C24-446F-44BC-A312-D677BF565C7C}"/>
              </a:ext>
            </a:extLst>
          </p:cNvPr>
          <p:cNvSpPr/>
          <p:nvPr/>
        </p:nvSpPr>
        <p:spPr>
          <a:xfrm>
            <a:off x="9554966" y="1400323"/>
            <a:ext cx="1326732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962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22800" y="6505446"/>
            <a:ext cx="6893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130AE-0DEF-4593-AB0E-0133428399F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Global Directions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1D59-23B7-4097-9169-B46272C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0C84-6D9A-4290-8D5A-55251AD19C4F}"/>
              </a:ext>
            </a:extLst>
          </p:cNvPr>
          <p:cNvSpPr/>
          <p:nvPr/>
        </p:nvSpPr>
        <p:spPr>
          <a:xfrm>
            <a:off x="6854385" y="1118581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6EF-84D2-4360-B134-36909E55FA53}"/>
              </a:ext>
            </a:extLst>
          </p:cNvPr>
          <p:cNvSpPr/>
          <p:nvPr/>
        </p:nvSpPr>
        <p:spPr>
          <a:xfrm>
            <a:off x="9277564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95C24-446F-44BC-A312-D677BF565C7C}"/>
              </a:ext>
            </a:extLst>
          </p:cNvPr>
          <p:cNvSpPr/>
          <p:nvPr/>
        </p:nvSpPr>
        <p:spPr>
          <a:xfrm>
            <a:off x="9554966" y="1400323"/>
            <a:ext cx="1326732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A8C51-CBA5-4083-8E21-2B9E9A91A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380" y="1375859"/>
            <a:ext cx="8147674" cy="50991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4852D6-4236-4C36-9E4A-ABF555E2621C}"/>
              </a:ext>
            </a:extLst>
          </p:cNvPr>
          <p:cNvSpPr/>
          <p:nvPr/>
        </p:nvSpPr>
        <p:spPr>
          <a:xfrm>
            <a:off x="9484933" y="1369728"/>
            <a:ext cx="1326732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67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22800" y="6505446"/>
            <a:ext cx="6893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130AE-0DEF-4593-AB0E-0133428399F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Global Directions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1D59-23B7-4097-9169-B46272C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0C84-6D9A-4290-8D5A-55251AD19C4F}"/>
              </a:ext>
            </a:extLst>
          </p:cNvPr>
          <p:cNvSpPr/>
          <p:nvPr/>
        </p:nvSpPr>
        <p:spPr>
          <a:xfrm>
            <a:off x="6854385" y="1118581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6EF-84D2-4360-B134-36909E55FA53}"/>
              </a:ext>
            </a:extLst>
          </p:cNvPr>
          <p:cNvSpPr/>
          <p:nvPr/>
        </p:nvSpPr>
        <p:spPr>
          <a:xfrm>
            <a:off x="9277564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95C24-446F-44BC-A312-D677BF565C7C}"/>
              </a:ext>
            </a:extLst>
          </p:cNvPr>
          <p:cNvSpPr/>
          <p:nvPr/>
        </p:nvSpPr>
        <p:spPr>
          <a:xfrm>
            <a:off x="9554966" y="1400323"/>
            <a:ext cx="1326732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4852D6-4236-4C36-9E4A-ABF555E2621C}"/>
              </a:ext>
            </a:extLst>
          </p:cNvPr>
          <p:cNvSpPr/>
          <p:nvPr/>
        </p:nvSpPr>
        <p:spPr>
          <a:xfrm>
            <a:off x="9484933" y="1369728"/>
            <a:ext cx="1326732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CD199C-C0EC-4EC4-B445-B6DA6998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75" y="1383050"/>
            <a:ext cx="5197202" cy="520493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46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561840" y="6505446"/>
            <a:ext cx="695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130AE-0DEF-4593-AB0E-0133428399F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Global Directions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1D59-23B7-4097-9169-B46272C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11" y="217272"/>
            <a:ext cx="4883263" cy="11526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840C84-6D9A-4290-8D5A-55251AD19C4F}"/>
              </a:ext>
            </a:extLst>
          </p:cNvPr>
          <p:cNvSpPr/>
          <p:nvPr/>
        </p:nvSpPr>
        <p:spPr>
          <a:xfrm>
            <a:off x="6854385" y="1118581"/>
            <a:ext cx="956345" cy="23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EE36EF-84D2-4360-B134-36909E55FA53}"/>
              </a:ext>
            </a:extLst>
          </p:cNvPr>
          <p:cNvSpPr/>
          <p:nvPr/>
        </p:nvSpPr>
        <p:spPr>
          <a:xfrm>
            <a:off x="9277564" y="1369907"/>
            <a:ext cx="1160980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95C24-446F-44BC-A312-D677BF565C7C}"/>
              </a:ext>
            </a:extLst>
          </p:cNvPr>
          <p:cNvSpPr/>
          <p:nvPr/>
        </p:nvSpPr>
        <p:spPr>
          <a:xfrm>
            <a:off x="9554966" y="1400323"/>
            <a:ext cx="1326732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4852D6-4236-4C36-9E4A-ABF555E2621C}"/>
              </a:ext>
            </a:extLst>
          </p:cNvPr>
          <p:cNvSpPr/>
          <p:nvPr/>
        </p:nvSpPr>
        <p:spPr>
          <a:xfrm>
            <a:off x="9484933" y="1369728"/>
            <a:ext cx="1326732" cy="373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3F4756-4DED-4A1D-A691-11C9E6E07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800" y="1400323"/>
            <a:ext cx="7183173" cy="515817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5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429760" y="6505446"/>
            <a:ext cx="7086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1ECF1-C4C3-4D3D-ACC1-35D512C9AC32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6. Comparisons and Evaluations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34585"/>
            <a:ext cx="11845636" cy="49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2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450080" y="6505446"/>
            <a:ext cx="7065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1ECF1-C4C3-4D3D-ACC1-35D512C9AC32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6. Comparisons and Evaluations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48E167-2745-4770-9743-69ECA86B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4" y="1845154"/>
            <a:ext cx="10417432" cy="355786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88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521200" y="6505446"/>
            <a:ext cx="699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1ECF1-C4C3-4D3D-ACC1-35D512C9AC32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6. Comparisons and Evaluations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DA7393-A37B-4FCA-8829-0F50A829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87" y="1701527"/>
            <a:ext cx="6314603" cy="31023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996A79-2FF9-4A67-A190-0937AB7F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2" y="2242552"/>
            <a:ext cx="4877935" cy="20203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9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521200" y="6505446"/>
            <a:ext cx="6994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638B-EF30-4015-AE3D-CA8A853CBD20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7. Limitation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87961-8A44-4863-88FB-76C5BA7B031E}"/>
              </a:ext>
            </a:extLst>
          </p:cNvPr>
          <p:cNvSpPr txBox="1"/>
          <p:nvPr/>
        </p:nvSpPr>
        <p:spPr>
          <a:xfrm>
            <a:off x="1277420" y="2170211"/>
            <a:ext cx="96371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0" i="0" dirty="0" err="1">
                <a:solidFill>
                  <a:srgbClr val="212529"/>
                </a:solidFill>
                <a:effectLst/>
                <a:latin typeface="-apple-system"/>
              </a:rPr>
              <a:t>styleGAN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generator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pretrained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모델에 의존적인 모습을 보인다</a:t>
            </a: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342900" indent="-342900">
              <a:buAutoNum type="arabicPeriod"/>
            </a:pP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그에 따라 이미지가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pretrained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된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generator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의 도메인에 </a:t>
            </a: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    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벗어난 것까지 이미지를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control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할 수 없다</a:t>
            </a: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28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53280" y="6505446"/>
            <a:ext cx="686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6422D-2A42-4811-8EE6-3A65CD9143E6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8.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3C62A-7C96-41B0-B84D-EB7967A509A5}"/>
              </a:ext>
            </a:extLst>
          </p:cNvPr>
          <p:cNvSpPr txBox="1"/>
          <p:nvPr/>
        </p:nvSpPr>
        <p:spPr>
          <a:xfrm>
            <a:off x="616448" y="1623317"/>
            <a:ext cx="113015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Latent optimization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은 이미지 한 장당 최적화를 수행하기 때문에 특정 이미지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pPr algn="l"/>
            <a:r>
              <a:rPr lang="en-US" altLang="ko-KR" sz="2400" dirty="0">
                <a:solidFill>
                  <a:srgbClr val="212529"/>
                </a:solidFill>
                <a:latin typeface="-apple-system"/>
              </a:rPr>
              <a:t> 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텍스트마다 몇 분 정도의 시간이 걸리지만 별도의 학습 과정은 필요가 없고</a:t>
            </a: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endParaRPr lang="ko-KR" altLang="en-US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2.Latent mapper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는 하나의 텍스트에 대하여 학습이 진행되고 학습이 완료되면 어떤 이미지에도 바로 적용할 수 있다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하지만 하나의 텍스트에 대해 학습이 되기 때문에 꽤 긴 시간의 학습이 필요하다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3.Global direction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은 한 번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direction vector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를 </a:t>
            </a:r>
            <a:r>
              <a:rPr lang="ko-KR" altLang="en-US" sz="2400" b="0" i="0" dirty="0" err="1">
                <a:solidFill>
                  <a:srgbClr val="212529"/>
                </a:solidFill>
                <a:effectLst/>
                <a:latin typeface="-apple-system"/>
              </a:rPr>
              <a:t>찾아놓으면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 어떤 이미지가 들어오더라도 바로 그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direction vector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를 더하기 혹은 빼기 연산을 하여 결과를 빠르게 구할 수 있다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하지만 하나의 텍스트에 대해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global direction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을 찾기 위해서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3-4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시간 가량 소요된다고 한다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1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93920" y="6501253"/>
            <a:ext cx="660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91903-3021-49CB-B01F-FB6D0193A709}"/>
              </a:ext>
            </a:extLst>
          </p:cNvPr>
          <p:cNvSpPr txBox="1"/>
          <p:nvPr/>
        </p:nvSpPr>
        <p:spPr>
          <a:xfrm>
            <a:off x="4431834" y="2896683"/>
            <a:ext cx="3328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000" b="1" i="0" dirty="0">
                <a:solidFill>
                  <a:srgbClr val="212529"/>
                </a:solidFill>
                <a:effectLst/>
                <a:latin typeface="+mj-lt"/>
              </a:rPr>
              <a:t>Background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3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D15BA4-D56D-4920-96C8-A33172EB7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652377"/>
            <a:ext cx="7975215" cy="3728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F4F1BA-64D4-45D0-BE76-FD4159A67716}"/>
              </a:ext>
            </a:extLst>
          </p:cNvPr>
          <p:cNvSpPr txBox="1"/>
          <p:nvPr/>
        </p:nvSpPr>
        <p:spPr>
          <a:xfrm>
            <a:off x="7854950" y="2137964"/>
            <a:ext cx="353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dirty="0">
                <a:effectLst/>
                <a:latin typeface="Arial" panose="020B0604020202020204" pitchFamily="34" charset="0"/>
              </a:rPr>
              <a:t>각도가 </a:t>
            </a:r>
            <a:r>
              <a:rPr lang="en-US" altLang="ko-KR" sz="1800" b="0" i="0" dirty="0">
                <a:effectLst/>
                <a:latin typeface="Arial" panose="020B0604020202020204" pitchFamily="34" charset="0"/>
              </a:rPr>
              <a:t>0°</a:t>
            </a:r>
            <a:r>
              <a:rPr lang="ko-KR" altLang="en-US" sz="1800" b="0" i="0" dirty="0">
                <a:effectLst/>
                <a:latin typeface="Arial" panose="020B0604020202020204" pitchFamily="34" charset="0"/>
              </a:rPr>
              <a:t>일 때의 코사인 값은 </a:t>
            </a:r>
            <a:r>
              <a:rPr lang="en-US" altLang="ko-KR" sz="1800" b="0" i="0" dirty="0">
                <a:effectLst/>
                <a:latin typeface="Arial" panose="020B0604020202020204" pitchFamily="34" charset="0"/>
              </a:rPr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D67004-BD69-4697-BEEE-200EA4BACDFA}"/>
              </a:ext>
            </a:extLst>
          </p:cNvPr>
          <p:cNvSpPr txBox="1"/>
          <p:nvPr/>
        </p:nvSpPr>
        <p:spPr>
          <a:xfrm>
            <a:off x="7854950" y="2760937"/>
            <a:ext cx="2651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effectLst/>
                <a:latin typeface="Arial" panose="020B0604020202020204" pitchFamily="34" charset="0"/>
              </a:rPr>
              <a:t>90°</a:t>
            </a:r>
            <a:r>
              <a:rPr lang="ko-KR" altLang="en-US" sz="1800" b="0" i="0" dirty="0">
                <a:effectLst/>
                <a:latin typeface="Arial" panose="020B0604020202020204" pitchFamily="34" charset="0"/>
              </a:rPr>
              <a:t>의 각을 이룰 경우 </a:t>
            </a:r>
            <a:r>
              <a:rPr lang="en-US" altLang="ko-KR" sz="1800" b="0" i="0" dirty="0">
                <a:effectLst/>
                <a:latin typeface="Arial" panose="020B0604020202020204" pitchFamily="34" charset="0"/>
              </a:rPr>
              <a:t>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068F1-5773-4969-9EBB-58FAFAC8C73F}"/>
              </a:ext>
            </a:extLst>
          </p:cNvPr>
          <p:cNvSpPr txBox="1"/>
          <p:nvPr/>
        </p:nvSpPr>
        <p:spPr>
          <a:xfrm>
            <a:off x="7854950" y="3464506"/>
            <a:ext cx="371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effectLst/>
                <a:latin typeface="Arial" panose="020B0604020202020204" pitchFamily="34" charset="0"/>
              </a:rPr>
              <a:t>180°</a:t>
            </a:r>
            <a:r>
              <a:rPr lang="ko-KR" altLang="en-US" sz="1800" b="0" i="0" dirty="0">
                <a:effectLst/>
                <a:latin typeface="Arial" panose="020B0604020202020204" pitchFamily="34" charset="0"/>
              </a:rPr>
              <a:t>로 완전히 반대 방향인 경우 </a:t>
            </a:r>
            <a:r>
              <a:rPr lang="en-US" altLang="ko-KR" sz="1800" b="0" i="0" dirty="0">
                <a:effectLst/>
                <a:latin typeface="Arial" panose="020B0604020202020204" pitchFamily="34" charset="0"/>
              </a:rPr>
              <a:t>-1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656346-0B03-4A39-867E-60B17FE4B4CD}"/>
              </a:ext>
            </a:extLst>
          </p:cNvPr>
          <p:cNvSpPr txBox="1"/>
          <p:nvPr/>
        </p:nvSpPr>
        <p:spPr>
          <a:xfrm>
            <a:off x="1549400" y="304620"/>
            <a:ext cx="732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코사인 유사도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53280" y="6505446"/>
            <a:ext cx="686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0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E66D04-576F-45E5-85BD-3D5741678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25507"/>
            <a:ext cx="10731133" cy="4406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53280" y="6505446"/>
            <a:ext cx="686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8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2C3EAF-6459-4265-BD07-D22C9DA3A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12" y="1218857"/>
            <a:ext cx="6978194" cy="3924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A41E75-63AB-417B-B942-A8B0EC53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766" y="1197169"/>
            <a:ext cx="4382172" cy="3941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53280" y="6505446"/>
            <a:ext cx="686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27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632960" y="6505446"/>
            <a:ext cx="688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6422D-2A42-4811-8EE6-3A65CD9143E6}"/>
              </a:ext>
            </a:extLst>
          </p:cNvPr>
          <p:cNvSpPr txBox="1"/>
          <p:nvPr/>
        </p:nvSpPr>
        <p:spPr>
          <a:xfrm>
            <a:off x="4829262" y="2588066"/>
            <a:ext cx="253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Q &amp; A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06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531360" y="6507885"/>
            <a:ext cx="665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42E65-72EB-45AF-9351-DA4BD9D23804}"/>
              </a:ext>
            </a:extLst>
          </p:cNvPr>
          <p:cNvSpPr txBox="1"/>
          <p:nvPr/>
        </p:nvSpPr>
        <p:spPr>
          <a:xfrm>
            <a:off x="673218" y="957535"/>
            <a:ext cx="474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StyleGAN2</a:t>
            </a:r>
            <a:endParaRPr lang="ko-KR" altLang="en-US" sz="2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9E02215-DA19-418E-921B-BF3234D1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207" y="742728"/>
            <a:ext cx="5662570" cy="578124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511040" y="6505446"/>
            <a:ext cx="7004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42E65-72EB-45AF-9351-DA4BD9D23804}"/>
              </a:ext>
            </a:extLst>
          </p:cNvPr>
          <p:cNvSpPr txBox="1"/>
          <p:nvPr/>
        </p:nvSpPr>
        <p:spPr>
          <a:xfrm>
            <a:off x="673218" y="957535"/>
            <a:ext cx="474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StyleGAN2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3165A-FCC9-426E-9223-0175598AC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409" y="1071435"/>
            <a:ext cx="7317072" cy="510530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54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429760" y="6505446"/>
            <a:ext cx="7086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42E65-72EB-45AF-9351-DA4BD9D23804}"/>
              </a:ext>
            </a:extLst>
          </p:cNvPr>
          <p:cNvSpPr txBox="1"/>
          <p:nvPr/>
        </p:nvSpPr>
        <p:spPr>
          <a:xfrm>
            <a:off x="673218" y="957535"/>
            <a:ext cx="474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StyleGAN2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C1671-450C-4CA5-B90F-883B457AB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108" y="993205"/>
            <a:ext cx="6971252" cy="51362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73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490720" y="6505446"/>
            <a:ext cx="7025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42E65-72EB-45AF-9351-DA4BD9D23804}"/>
              </a:ext>
            </a:extLst>
          </p:cNvPr>
          <p:cNvSpPr txBox="1"/>
          <p:nvPr/>
        </p:nvSpPr>
        <p:spPr>
          <a:xfrm>
            <a:off x="673218" y="957535"/>
            <a:ext cx="474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StyleGAN2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97EC44-C88E-4F44-AA92-AE1B00670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25" y="957535"/>
            <a:ext cx="7837941" cy="54297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61302-6D71-471A-A238-2755CAD12203}"/>
              </a:ext>
            </a:extLst>
          </p:cNvPr>
          <p:cNvSpPr/>
          <p:nvPr/>
        </p:nvSpPr>
        <p:spPr>
          <a:xfrm>
            <a:off x="4849402" y="2486346"/>
            <a:ext cx="1397286" cy="1643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8A331-3E7A-441E-A8C5-07CA3DBEABF1}"/>
              </a:ext>
            </a:extLst>
          </p:cNvPr>
          <p:cNvSpPr txBox="1"/>
          <p:nvPr/>
        </p:nvSpPr>
        <p:spPr>
          <a:xfrm>
            <a:off x="1489754" y="5634456"/>
            <a:ext cx="574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W+ Space </a:t>
            </a:r>
            <a:r>
              <a:rPr lang="ko-KR" altLang="en-US" dirty="0"/>
              <a:t>를 만들어 </a:t>
            </a:r>
            <a:r>
              <a:rPr lang="en-US" altLang="ko-KR" dirty="0"/>
              <a:t>feature</a:t>
            </a:r>
            <a:r>
              <a:rPr lang="ko-KR" altLang="en-US" dirty="0"/>
              <a:t>들을 </a:t>
            </a:r>
            <a:r>
              <a:rPr lang="en-US" altLang="ko-KR" dirty="0"/>
              <a:t>Layer</a:t>
            </a:r>
            <a:r>
              <a:rPr lang="ko-KR" altLang="en-US" dirty="0"/>
              <a:t>에 </a:t>
            </a:r>
            <a:r>
              <a:rPr lang="ko-KR" altLang="en-US" dirty="0" err="1"/>
              <a:t>넣어줌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04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592320" y="6505446"/>
            <a:ext cx="69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F538DF-2539-4F9F-AE79-ACC989101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0" y="1171260"/>
            <a:ext cx="10926700" cy="4515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DEE9C8-CAD4-4DCD-9784-3A30626B6E95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/>
              <a:t>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7E97E-8D39-41D9-A4A9-71A66F09B32E}"/>
              </a:ext>
            </a:extLst>
          </p:cNvPr>
          <p:cNvSpPr txBox="1"/>
          <p:nvPr/>
        </p:nvSpPr>
        <p:spPr>
          <a:xfrm>
            <a:off x="673218" y="957535"/>
            <a:ext cx="474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CLIP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DC7F9-11DE-4564-B79A-30A4DC7D64C9}"/>
              </a:ext>
            </a:extLst>
          </p:cNvPr>
          <p:cNvSpPr txBox="1"/>
          <p:nvPr/>
        </p:nvSpPr>
        <p:spPr>
          <a:xfrm>
            <a:off x="1030693" y="5771375"/>
            <a:ext cx="878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이미지나 텍스트를 </a:t>
            </a:r>
            <a:r>
              <a:rPr lang="en-US" altLang="ko-KR" dirty="0"/>
              <a:t>latent vector</a:t>
            </a:r>
            <a:r>
              <a:rPr lang="ko-KR" altLang="en-US" dirty="0"/>
              <a:t>를 뽑아 좌표상에 </a:t>
            </a:r>
            <a:r>
              <a:rPr lang="ko-KR" altLang="en-US" dirty="0" err="1"/>
              <a:t>임베딩</a:t>
            </a:r>
            <a:r>
              <a:rPr lang="ko-KR" altLang="en-US" dirty="0"/>
              <a:t> 시킴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055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FDCFC0-C15F-4688-BC19-28CE8CDAE0B8}"/>
              </a:ext>
            </a:extLst>
          </p:cNvPr>
          <p:cNvSpPr txBox="1"/>
          <p:nvPr/>
        </p:nvSpPr>
        <p:spPr>
          <a:xfrm>
            <a:off x="4429760" y="6505446"/>
            <a:ext cx="7086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/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StyleCLIP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: Text-Driven Manipulation of </a:t>
            </a:r>
            <a:r>
              <a:rPr lang="en-US" altLang="ko-KR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StyleGAN</a:t>
            </a:r>
            <a:r>
              <a:rPr lang="en-US" altLang="ko-KR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Imagery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81D7BC-45DE-49BE-AFB4-523D5F1D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" y="1599596"/>
            <a:ext cx="12061675" cy="42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40FCAF-F267-40C3-8D24-A971347AAB62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/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A1CC2-4C03-415F-85B1-9BD2D87F01A8}"/>
              </a:ext>
            </a:extLst>
          </p:cNvPr>
          <p:cNvSpPr txBox="1"/>
          <p:nvPr/>
        </p:nvSpPr>
        <p:spPr>
          <a:xfrm>
            <a:off x="673218" y="957535"/>
            <a:ext cx="474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CLIP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94E9C8-030D-4B78-9011-8D3A5E3F8004}"/>
              </a:ext>
            </a:extLst>
          </p:cNvPr>
          <p:cNvSpPr/>
          <p:nvPr/>
        </p:nvSpPr>
        <p:spPr>
          <a:xfrm>
            <a:off x="1627464" y="1946246"/>
            <a:ext cx="1157681" cy="1482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779925-1C40-41F8-97A9-A7445035987B}"/>
              </a:ext>
            </a:extLst>
          </p:cNvPr>
          <p:cNvSpPr/>
          <p:nvPr/>
        </p:nvSpPr>
        <p:spPr>
          <a:xfrm>
            <a:off x="1612084" y="3974834"/>
            <a:ext cx="1157681" cy="1482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B284262-3E0C-417B-B52E-6BE7C9786469}"/>
              </a:ext>
            </a:extLst>
          </p:cNvPr>
          <p:cNvCxnSpPr/>
          <p:nvPr/>
        </p:nvCxnSpPr>
        <p:spPr>
          <a:xfrm>
            <a:off x="2885813" y="2214513"/>
            <a:ext cx="88084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B79A1F-FE57-4D56-A4B9-A81822236EA6}"/>
              </a:ext>
            </a:extLst>
          </p:cNvPr>
          <p:cNvSpPr txBox="1"/>
          <p:nvPr/>
        </p:nvSpPr>
        <p:spPr>
          <a:xfrm>
            <a:off x="3808602" y="1946246"/>
            <a:ext cx="22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Tokenizer </a:t>
            </a:r>
            <a:r>
              <a:rPr lang="ko-KR" altLang="en-US" dirty="0"/>
              <a:t>후 </a:t>
            </a:r>
            <a:r>
              <a:rPr lang="ko-KR" altLang="en-US" dirty="0" err="1"/>
              <a:t>백터화</a:t>
            </a:r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BD44C26-08D5-4920-92B5-6FE398C5C617}"/>
              </a:ext>
            </a:extLst>
          </p:cNvPr>
          <p:cNvCxnSpPr/>
          <p:nvPr/>
        </p:nvCxnSpPr>
        <p:spPr>
          <a:xfrm>
            <a:off x="2850307" y="5258404"/>
            <a:ext cx="1704915" cy="101656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556132-5660-446B-99C7-7A28561FAD41}"/>
              </a:ext>
            </a:extLst>
          </p:cNvPr>
          <p:cNvSpPr txBox="1"/>
          <p:nvPr/>
        </p:nvSpPr>
        <p:spPr>
          <a:xfrm>
            <a:off x="4635764" y="5951799"/>
            <a:ext cx="321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가우시안</a:t>
            </a:r>
            <a:r>
              <a:rPr lang="ko-KR" altLang="en-US" dirty="0"/>
              <a:t> 분포에서 </a:t>
            </a:r>
            <a:r>
              <a:rPr lang="en-US" altLang="ko-KR" dirty="0"/>
              <a:t>Latent Vector </a:t>
            </a:r>
            <a:r>
              <a:rPr lang="ko-KR" altLang="en-US" dirty="0"/>
              <a:t>추출 후 </a:t>
            </a:r>
            <a:r>
              <a:rPr lang="ko-KR" altLang="en-US" dirty="0" err="1"/>
              <a:t>백터화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8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521</Words>
  <Application>Microsoft Office PowerPoint</Application>
  <PresentationFormat>와이드스크린</PresentationFormat>
  <Paragraphs>153</Paragraphs>
  <Slides>33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-apple-system</vt:lpstr>
      <vt:lpstr>Arial</vt:lpstr>
      <vt:lpstr>맑은 고딕</vt:lpstr>
      <vt:lpstr>Office 테마</vt:lpstr>
      <vt:lpstr>StyleCLIP </vt:lpstr>
      <vt:lpstr>Index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StyleCLIP</dc:title>
  <dc:creator>김은탁</dc:creator>
  <cp:lastModifiedBy>bitcamp</cp:lastModifiedBy>
  <cp:revision>26</cp:revision>
  <dcterms:created xsi:type="dcterms:W3CDTF">2022-04-01T00:46:22Z</dcterms:created>
  <dcterms:modified xsi:type="dcterms:W3CDTF">2022-04-26T00:58:13Z</dcterms:modified>
</cp:coreProperties>
</file>